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234AE-3B58-427D-81AE-F59403DD727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AAC49-86C1-45E6-B8AB-8C6672F23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0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AAC49-86C1-45E6-B8AB-8C6672F236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0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1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3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6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2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1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6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6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1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6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Water Drops And Ripple">
            <a:extLst>
              <a:ext uri="{FF2B5EF4-FFF2-40B4-BE49-F238E27FC236}">
                <a16:creationId xmlns:a16="http://schemas.microsoft.com/office/drawing/2014/main" id="{FF6AF5B5-E58D-3D4A-FA16-A1827D7E5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-1" b="28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C60F6C-DC28-EB9C-1F1F-63270BB1D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6453" y="751348"/>
            <a:ext cx="5451765" cy="2374287"/>
          </a:xfrm>
        </p:spPr>
        <p:txBody>
          <a:bodyPr anchor="ctr">
            <a:normAutofit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FE8FF-0B64-DF41-22FF-AC8C003EC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135" y="2382458"/>
            <a:ext cx="2946400" cy="762724"/>
          </a:xfrm>
        </p:spPr>
        <p:txBody>
          <a:bodyPr anchor="ctr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BPAS Workshop 2</a:t>
            </a:r>
          </a:p>
        </p:txBody>
      </p:sp>
    </p:spTree>
    <p:extLst>
      <p:ext uri="{BB962C8B-B14F-4D97-AF65-F5344CB8AC3E}">
        <p14:creationId xmlns:p14="http://schemas.microsoft.com/office/powerpoint/2010/main" val="23510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5F7B1D-5A00-18A6-CBA2-5B63F023C1A3}"/>
              </a:ext>
            </a:extLst>
          </p:cNvPr>
          <p:cNvSpPr txBox="1"/>
          <p:nvPr/>
        </p:nvSpPr>
        <p:spPr>
          <a:xfrm>
            <a:off x="541270" y="183030"/>
            <a:ext cx="1125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What environmental protections are in place now?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993A5-B1AD-49D5-82A0-B97DAE945769}"/>
              </a:ext>
            </a:extLst>
          </p:cNvPr>
          <p:cNvSpPr txBox="1"/>
          <p:nvPr/>
        </p:nvSpPr>
        <p:spPr>
          <a:xfrm>
            <a:off x="144361" y="1383570"/>
            <a:ext cx="4214167" cy="1477328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Limit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quality hammock: </a:t>
            </a:r>
            <a:r>
              <a:rPr lang="en-US" b="1" dirty="0"/>
              <a:t>10% </a:t>
            </a:r>
            <a:r>
              <a:rPr lang="en-US" dirty="0"/>
              <a:t>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Moderate quality hammock: </a:t>
            </a:r>
            <a:r>
              <a:rPr lang="en-US" b="1" dirty="0"/>
              <a:t>30% </a:t>
            </a:r>
            <a:r>
              <a:rPr lang="en-US" dirty="0"/>
              <a:t>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quality hammock: </a:t>
            </a:r>
            <a:r>
              <a:rPr lang="en-US" b="1" dirty="0"/>
              <a:t>50% </a:t>
            </a:r>
            <a:r>
              <a:rPr lang="en-US" dirty="0"/>
              <a:t>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09FE7-BE90-61D9-4FB9-C92A0BE43D29}"/>
              </a:ext>
            </a:extLst>
          </p:cNvPr>
          <p:cNvSpPr txBox="1"/>
          <p:nvPr/>
        </p:nvSpPr>
        <p:spPr>
          <a:xfrm>
            <a:off x="7790165" y="6031209"/>
            <a:ext cx="3667749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/>
              <a:t>Require Open Space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20%-90% depending on habitat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4A768-5204-E962-2F09-7034A2B63FDC}"/>
              </a:ext>
            </a:extLst>
          </p:cNvPr>
          <p:cNvSpPr txBox="1"/>
          <p:nvPr/>
        </p:nvSpPr>
        <p:spPr>
          <a:xfrm>
            <a:off x="935372" y="3407307"/>
            <a:ext cx="4255580" cy="1477328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/>
              <a:t>Protect Wetlands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</a:t>
            </a:r>
            <a:r>
              <a:rPr lang="en-US" b="1" dirty="0"/>
              <a:t>prohibited</a:t>
            </a:r>
            <a:r>
              <a:rPr lang="en-US" dirty="0"/>
              <a:t> in undisturbed wetlands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90% </a:t>
            </a:r>
            <a:r>
              <a:rPr lang="en-US" dirty="0"/>
              <a:t>open space required for disturbed wetlands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AE100-0564-E7E0-DCA6-2B97C4F5EC2C}"/>
              </a:ext>
            </a:extLst>
          </p:cNvPr>
          <p:cNvSpPr txBox="1"/>
          <p:nvPr/>
        </p:nvSpPr>
        <p:spPr>
          <a:xfrm>
            <a:off x="6023376" y="2488529"/>
            <a:ext cx="4046221" cy="92333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/>
              <a:t>Protect seagrass and coral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development over hard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 depth required over seagrass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EDE94-78DC-B0EF-EDAB-4A733BCAAA33}"/>
              </a:ext>
            </a:extLst>
          </p:cNvPr>
          <p:cNvSpPr txBox="1"/>
          <p:nvPr/>
        </p:nvSpPr>
        <p:spPr>
          <a:xfrm>
            <a:off x="6898432" y="3988703"/>
            <a:ext cx="4807598" cy="92333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u="sng"/>
              <a:t>Protect Sea Turtle Nesting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Lighting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Setback requirements from nesting areas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264D5-0A0B-C6DA-503C-F15781CE533C}"/>
              </a:ext>
            </a:extLst>
          </p:cNvPr>
          <p:cNvSpPr txBox="1"/>
          <p:nvPr/>
        </p:nvSpPr>
        <p:spPr>
          <a:xfrm>
            <a:off x="1676478" y="5569544"/>
            <a:ext cx="4255580" cy="92333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/>
              <a:t>Replace Trees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required for removing any native tree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9E408-85C5-3D43-BEC1-93685E44AF3D}"/>
              </a:ext>
            </a:extLst>
          </p:cNvPr>
          <p:cNvSpPr txBox="1"/>
          <p:nvPr/>
        </p:nvSpPr>
        <p:spPr>
          <a:xfrm>
            <a:off x="4866386" y="1106570"/>
            <a:ext cx="6097554" cy="92333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/>
              <a:t>Require Conservation Easements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when developing in hammock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Hammock under easement protected in perpetuity</a:t>
            </a:r>
          </a:p>
        </p:txBody>
      </p:sp>
    </p:spTree>
    <p:extLst>
      <p:ext uri="{BB962C8B-B14F-4D97-AF65-F5344CB8AC3E}">
        <p14:creationId xmlns:p14="http://schemas.microsoft.com/office/powerpoint/2010/main" val="421428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artoon of a person hitting a house with an ax&#10;&#10;Description automatically generated">
            <a:extLst>
              <a:ext uri="{FF2B5EF4-FFF2-40B4-BE49-F238E27FC236}">
                <a16:creationId xmlns:a16="http://schemas.microsoft.com/office/drawing/2014/main" id="{2B04DF0D-8A6E-038F-0BD5-D8063C823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322C66-0347-FD8E-2956-A997B2D839FA}"/>
              </a:ext>
            </a:extLst>
          </p:cNvPr>
          <p:cNvSpPr txBox="1"/>
          <p:nvPr/>
        </p:nvSpPr>
        <p:spPr>
          <a:xfrm>
            <a:off x="7335770" y="541833"/>
            <a:ext cx="4906815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How do you feel about the current regulations? BPAS? Allocations?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8D93C-B2B0-6E75-B152-BFEE225EBA4B}"/>
              </a:ext>
            </a:extLst>
          </p:cNvPr>
          <p:cNvSpPr txBox="1"/>
          <p:nvPr/>
        </p:nvSpPr>
        <p:spPr>
          <a:xfrm>
            <a:off x="8030372" y="3938483"/>
            <a:ext cx="3822189" cy="955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What would </a:t>
            </a:r>
            <a:r>
              <a:rPr lang="en-US" sz="3600" b="1" u="sng" dirty="0"/>
              <a:t>you</a:t>
            </a:r>
            <a:r>
              <a:rPr lang="en-US" sz="3600" b="1" dirty="0"/>
              <a:t> like to change?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6B9D7-8E95-4F50-D650-3ECEEC519812}"/>
              </a:ext>
            </a:extLst>
          </p:cNvPr>
          <p:cNvSpPr txBox="1"/>
          <p:nvPr/>
        </p:nvSpPr>
        <p:spPr>
          <a:xfrm>
            <a:off x="8727541" y="5714744"/>
            <a:ext cx="2123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Let us know!</a:t>
            </a:r>
          </a:p>
        </p:txBody>
      </p:sp>
    </p:spTree>
    <p:extLst>
      <p:ext uri="{BB962C8B-B14F-4D97-AF65-F5344CB8AC3E}">
        <p14:creationId xmlns:p14="http://schemas.microsoft.com/office/powerpoint/2010/main" val="385687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person driving a bulldozer&#10;&#10;Description automatically generated">
            <a:extLst>
              <a:ext uri="{FF2B5EF4-FFF2-40B4-BE49-F238E27FC236}">
                <a16:creationId xmlns:a16="http://schemas.microsoft.com/office/drawing/2014/main" id="{38D30B3B-DE63-DF74-AF1B-175684AD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r="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305D0-177F-372D-3C65-203DC4357439}"/>
              </a:ext>
            </a:extLst>
          </p:cNvPr>
          <p:cNvSpPr txBox="1"/>
          <p:nvPr/>
        </p:nvSpPr>
        <p:spPr>
          <a:xfrm>
            <a:off x="5171562" y="900870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u="sng" dirty="0"/>
              <a:t>How do I get involved?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You are! Workshops like this!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Comp Plan Update: Provide public comment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Meet with council members or staff: we don’t bite (well staff doesn’t…).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Answer online surveys</a:t>
            </a:r>
          </a:p>
        </p:txBody>
      </p:sp>
    </p:spTree>
    <p:extLst>
      <p:ext uri="{BB962C8B-B14F-4D97-AF65-F5344CB8AC3E}">
        <p14:creationId xmlns:p14="http://schemas.microsoft.com/office/powerpoint/2010/main" val="28739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roots growing out of the water&#10;&#10;Description automatically generated">
            <a:extLst>
              <a:ext uri="{FF2B5EF4-FFF2-40B4-BE49-F238E27FC236}">
                <a16:creationId xmlns:a16="http://schemas.microsoft.com/office/drawing/2014/main" id="{E257446C-66D2-E4F2-8219-B050FF526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C8D9E1-6921-F7E2-AF85-E8ABBA248FBE}"/>
              </a:ext>
            </a:extLst>
          </p:cNvPr>
          <p:cNvSpPr txBox="1"/>
          <p:nvPr/>
        </p:nvSpPr>
        <p:spPr>
          <a:xfrm>
            <a:off x="4312659" y="5116945"/>
            <a:ext cx="3566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2399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87CB35-A0D5-2167-5FD0-94843678ECFE}"/>
              </a:ext>
            </a:extLst>
          </p:cNvPr>
          <p:cNvSpPr txBox="1"/>
          <p:nvPr/>
        </p:nvSpPr>
        <p:spPr>
          <a:xfrm>
            <a:off x="3977554" y="-251272"/>
            <a:ext cx="37717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Types of habitat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C072A-CB1B-DAC1-BEFF-C531F2DAFF78}"/>
              </a:ext>
            </a:extLst>
          </p:cNvPr>
          <p:cNvSpPr txBox="1"/>
          <p:nvPr/>
        </p:nvSpPr>
        <p:spPr>
          <a:xfrm>
            <a:off x="5326763" y="783009"/>
            <a:ext cx="1154483" cy="462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24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Upland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DF9D1-35AB-D665-5599-23019E4ED3FC}"/>
              </a:ext>
            </a:extLst>
          </p:cNvPr>
          <p:cNvSpPr txBox="1"/>
          <p:nvPr/>
        </p:nvSpPr>
        <p:spPr>
          <a:xfrm>
            <a:off x="935639" y="1279932"/>
            <a:ext cx="1788951" cy="1275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54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Hamock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Quality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Medium Quality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Quality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951310-0DD1-CC8E-AC98-B2A312E74D53}"/>
              </a:ext>
            </a:extLst>
          </p:cNvPr>
          <p:cNvSpPr txBox="1"/>
          <p:nvPr/>
        </p:nvSpPr>
        <p:spPr>
          <a:xfrm>
            <a:off x="3892125" y="1245893"/>
            <a:ext cx="1276311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54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Beach Berm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77F3A-4EEF-C939-78C5-039295E22F78}"/>
              </a:ext>
            </a:extLst>
          </p:cNvPr>
          <p:cNvSpPr txBox="1"/>
          <p:nvPr/>
        </p:nvSpPr>
        <p:spPr>
          <a:xfrm>
            <a:off x="6501302" y="1279932"/>
            <a:ext cx="1913985" cy="1275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54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Disturbed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Hammock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Beach Berm</a:t>
            </a:r>
          </a:p>
          <a:p>
            <a:pPr marL="245745" indent="-245745" defTabSz="7863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Exotics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34F48-D8E6-D942-9144-E94585C23168}"/>
              </a:ext>
            </a:extLst>
          </p:cNvPr>
          <p:cNvSpPr txBox="1"/>
          <p:nvPr/>
        </p:nvSpPr>
        <p:spPr>
          <a:xfrm>
            <a:off x="9807492" y="1279932"/>
            <a:ext cx="992516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54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Scarified</a:t>
            </a:r>
            <a:endParaRPr lang="en-US" b="1" dirty="0"/>
          </a:p>
        </p:txBody>
      </p:sp>
      <p:pic>
        <p:nvPicPr>
          <p:cNvPr id="9" name="Picture 8" descr="A group of trees in a forest&#10;&#10;Description automatically generated">
            <a:extLst>
              <a:ext uri="{FF2B5EF4-FFF2-40B4-BE49-F238E27FC236}">
                <a16:creationId xmlns:a16="http://schemas.microsoft.com/office/drawing/2014/main" id="{B218CCF5-C908-47BC-41D5-95090855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6126" y="3223981"/>
            <a:ext cx="3865470" cy="2899103"/>
          </a:xfrm>
          <a:prstGeom prst="rect">
            <a:avLst/>
          </a:prstGeom>
        </p:spPr>
      </p:pic>
      <p:pic>
        <p:nvPicPr>
          <p:cNvPr id="11" name="Picture 10" descr="A grassy field with trees in the background&#10;&#10;Description automatically generated">
            <a:extLst>
              <a:ext uri="{FF2B5EF4-FFF2-40B4-BE49-F238E27FC236}">
                <a16:creationId xmlns:a16="http://schemas.microsoft.com/office/drawing/2014/main" id="{703A5534-8443-CAAD-B5A7-B1D0A3433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7955" y="3255858"/>
            <a:ext cx="3819236" cy="2864427"/>
          </a:xfrm>
          <a:prstGeom prst="rect">
            <a:avLst/>
          </a:prstGeom>
        </p:spPr>
      </p:pic>
      <p:pic>
        <p:nvPicPr>
          <p:cNvPr id="13" name="Picture 12" descr="A tree with leaves on it&#10;&#10;Description automatically generated with medium confidence">
            <a:extLst>
              <a:ext uri="{FF2B5EF4-FFF2-40B4-BE49-F238E27FC236}">
                <a16:creationId xmlns:a16="http://schemas.microsoft.com/office/drawing/2014/main" id="{AF0FDEE3-9A09-CE33-8DDF-B1A4FFB92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872" y="3230874"/>
            <a:ext cx="3819238" cy="2864429"/>
          </a:xfrm>
          <a:prstGeom prst="rect">
            <a:avLst/>
          </a:prstGeom>
        </p:spPr>
      </p:pic>
      <p:pic>
        <p:nvPicPr>
          <p:cNvPr id="27" name="Picture 26" descr="A rocky area with trees and bushes&#10;&#10;Description automatically generated">
            <a:extLst>
              <a:ext uri="{FF2B5EF4-FFF2-40B4-BE49-F238E27FC236}">
                <a16:creationId xmlns:a16="http://schemas.microsoft.com/office/drawing/2014/main" id="{AD65CB76-0563-412F-12A1-9A89ECE03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3714" y="3215405"/>
            <a:ext cx="3865469" cy="28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DDE13D-B748-0A24-BB17-96067ADD0A4A}"/>
              </a:ext>
            </a:extLst>
          </p:cNvPr>
          <p:cNvSpPr txBox="1"/>
          <p:nvPr/>
        </p:nvSpPr>
        <p:spPr>
          <a:xfrm>
            <a:off x="4098202" y="154353"/>
            <a:ext cx="3796420" cy="649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Types of habitat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EBCC1-C470-354D-45CA-53FDD30CD22F}"/>
              </a:ext>
            </a:extLst>
          </p:cNvPr>
          <p:cNvSpPr txBox="1"/>
          <p:nvPr/>
        </p:nvSpPr>
        <p:spPr>
          <a:xfrm>
            <a:off x="5133315" y="804275"/>
            <a:ext cx="144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Wetlands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A0C75-E49F-FDC4-67B4-260541BB3653}"/>
              </a:ext>
            </a:extLst>
          </p:cNvPr>
          <p:cNvSpPr txBox="1"/>
          <p:nvPr/>
        </p:nvSpPr>
        <p:spPr>
          <a:xfrm>
            <a:off x="619412" y="1400843"/>
            <a:ext cx="2402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Mangrove Wetlands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F599D-C763-68A8-73B1-B5E24DD32133}"/>
              </a:ext>
            </a:extLst>
          </p:cNvPr>
          <p:cNvSpPr txBox="1"/>
          <p:nvPr/>
        </p:nvSpPr>
        <p:spPr>
          <a:xfrm>
            <a:off x="3854516" y="1400843"/>
            <a:ext cx="304422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Saltmarsh and Buttonwood </a:t>
            </a:r>
          </a:p>
          <a:p>
            <a:pPr algn="ctr" defTabSz="786384">
              <a:spcAft>
                <a:spcPts val="6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Wetlands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F36FB-B4F8-CBD0-8153-5BA5A1F00B3E}"/>
              </a:ext>
            </a:extLst>
          </p:cNvPr>
          <p:cNvSpPr txBox="1"/>
          <p:nvPr/>
        </p:nvSpPr>
        <p:spPr>
          <a:xfrm>
            <a:off x="7355072" y="1404968"/>
            <a:ext cx="464669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Disturbed with Saltmarsh and Buttonwood</a:t>
            </a:r>
          </a:p>
          <a:p>
            <a:pPr algn="ctr" defTabSz="786384">
              <a:spcAft>
                <a:spcPts val="600"/>
              </a:spcAft>
            </a:pPr>
            <a:r>
              <a:rPr lang="en-US" b="1" dirty="0"/>
              <a:t>Wetlands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A tree with many branches&#10;&#10;Description automatically generated">
            <a:extLst>
              <a:ext uri="{FF2B5EF4-FFF2-40B4-BE49-F238E27FC236}">
                <a16:creationId xmlns:a16="http://schemas.microsoft.com/office/drawing/2014/main" id="{25169D09-9819-D18B-071D-855FE1565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0581" y="2672123"/>
            <a:ext cx="4607963" cy="3455972"/>
          </a:xfrm>
          <a:prstGeom prst="rect">
            <a:avLst/>
          </a:prstGeom>
        </p:spPr>
      </p:pic>
      <p:pic>
        <p:nvPicPr>
          <p:cNvPr id="15" name="Picture 14" descr="A group of trees and a cloudy sky&#10;&#10;Description automatically generated">
            <a:extLst>
              <a:ext uri="{FF2B5EF4-FFF2-40B4-BE49-F238E27FC236}">
                <a16:creationId xmlns:a16="http://schemas.microsoft.com/office/drawing/2014/main" id="{434943E7-F44E-88DD-FA52-FAADE36FC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1875" y="2677115"/>
            <a:ext cx="4647885" cy="3485914"/>
          </a:xfrm>
          <a:prstGeom prst="rect">
            <a:avLst/>
          </a:prstGeom>
        </p:spPr>
      </p:pic>
      <p:pic>
        <p:nvPicPr>
          <p:cNvPr id="17" name="Picture 16" descr="A tree in a swamp&#10;&#10;Description automatically generated">
            <a:extLst>
              <a:ext uri="{FF2B5EF4-FFF2-40B4-BE49-F238E27FC236}">
                <a16:creationId xmlns:a16="http://schemas.microsoft.com/office/drawing/2014/main" id="{AACCB0F7-680B-D69A-7540-5B0A21C22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48" y="2408221"/>
            <a:ext cx="4696338" cy="37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7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D3ABFAA-1901-B95A-8451-2648625E5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" y="2145867"/>
            <a:ext cx="5695950" cy="3114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AB117-E614-09E4-0C2A-F53FE12A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85" y="2022042"/>
            <a:ext cx="5705475" cy="333375"/>
          </a:xfrm>
          <a:prstGeom prst="rect">
            <a:avLst/>
          </a:prstGeom>
        </p:spPr>
      </p:pic>
      <p:pic>
        <p:nvPicPr>
          <p:cNvPr id="7" name="Picture 6" descr="A table with numbers and a number of objects&#10;&#10;Description automatically generated">
            <a:extLst>
              <a:ext uri="{FF2B5EF4-FFF2-40B4-BE49-F238E27FC236}">
                <a16:creationId xmlns:a16="http://schemas.microsoft.com/office/drawing/2014/main" id="{A6FC59A0-6F28-C039-30F8-A61E13B01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85" y="2355417"/>
            <a:ext cx="5715000" cy="2905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E8C19-FA1A-04AF-22F3-DDE93DA664EC}"/>
              </a:ext>
            </a:extLst>
          </p:cNvPr>
          <p:cNvSpPr txBox="1"/>
          <p:nvPr/>
        </p:nvSpPr>
        <p:spPr>
          <a:xfrm>
            <a:off x="3574473" y="563419"/>
            <a:ext cx="4261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Habitat Changes</a:t>
            </a:r>
          </a:p>
        </p:txBody>
      </p:sp>
    </p:spTree>
    <p:extLst>
      <p:ext uri="{BB962C8B-B14F-4D97-AF65-F5344CB8AC3E}">
        <p14:creationId xmlns:p14="http://schemas.microsoft.com/office/powerpoint/2010/main" val="338588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C97922-BE15-A0C2-B469-A6AF6FE5A6A2}"/>
              </a:ext>
            </a:extLst>
          </p:cNvPr>
          <p:cNvSpPr txBox="1"/>
          <p:nvPr/>
        </p:nvSpPr>
        <p:spPr>
          <a:xfrm>
            <a:off x="3858662" y="375771"/>
            <a:ext cx="4474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Habitat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2D7AA-51C8-E7DC-21AF-2D7DB889C1D1}"/>
              </a:ext>
            </a:extLst>
          </p:cNvPr>
          <p:cNvSpPr txBox="1"/>
          <p:nvPr/>
        </p:nvSpPr>
        <p:spPr>
          <a:xfrm>
            <a:off x="5049572" y="1149687"/>
            <a:ext cx="1535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Graphical </a:t>
            </a:r>
          </a:p>
        </p:txBody>
      </p:sp>
      <p:pic>
        <p:nvPicPr>
          <p:cNvPr id="9" name="Picture 8" descr="A map of different countries/regions&#10;&#10;Description automatically generated">
            <a:extLst>
              <a:ext uri="{FF2B5EF4-FFF2-40B4-BE49-F238E27FC236}">
                <a16:creationId xmlns:a16="http://schemas.microsoft.com/office/drawing/2014/main" id="{84CFF58C-7041-E2ED-9FE7-4FBB905E1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23"/>
            <a:ext cx="12192000" cy="63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different countries/regions&#10;&#10;Description automatically generated">
            <a:extLst>
              <a:ext uri="{FF2B5EF4-FFF2-40B4-BE49-F238E27FC236}">
                <a16:creationId xmlns:a16="http://schemas.microsoft.com/office/drawing/2014/main" id="{78E1964C-79AE-76B6-FE4E-CCA91BB6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52"/>
            <a:ext cx="12192000" cy="62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8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22DE3D0B-464E-CC24-6F2E-0241BF089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65"/>
            <a:ext cx="12192000" cy="64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2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0631515B-1495-4779-1DAA-611D30DB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31"/>
            <a:ext cx="12192000" cy="63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6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C77BB-80CB-9F63-F80D-1669AC9AD100}"/>
              </a:ext>
            </a:extLst>
          </p:cNvPr>
          <p:cNvSpPr txBox="1"/>
          <p:nvPr/>
        </p:nvSpPr>
        <p:spPr>
          <a:xfrm>
            <a:off x="1700566" y="247081"/>
            <a:ext cx="879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do environmental factors effect BPAS?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C901A-1FC6-0613-EA86-5D67DA57F92F}"/>
              </a:ext>
            </a:extLst>
          </p:cNvPr>
          <p:cNvSpPr txBox="1"/>
          <p:nvPr/>
        </p:nvSpPr>
        <p:spPr>
          <a:xfrm>
            <a:off x="790093" y="1274618"/>
            <a:ext cx="77635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Habitat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-10</a:t>
            </a:r>
            <a:r>
              <a:rPr lang="en-US" dirty="0"/>
              <a:t>: High quality hammock, beach berm, saltmarsh buttonwood wetlands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-7</a:t>
            </a:r>
            <a:r>
              <a:rPr lang="en-US" dirty="0"/>
              <a:t>: Moderate quality hammock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-2</a:t>
            </a:r>
            <a:r>
              <a:rPr lang="en-US" dirty="0"/>
              <a:t>: Low quality hammock and disturbed with habitat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+1</a:t>
            </a:r>
            <a:r>
              <a:rPr lang="en-US" dirty="0"/>
              <a:t>: Disturbed or scarified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47746-5F80-41CA-D762-1CB0337DAC28}"/>
              </a:ext>
            </a:extLst>
          </p:cNvPr>
          <p:cNvSpPr txBox="1"/>
          <p:nvPr/>
        </p:nvSpPr>
        <p:spPr>
          <a:xfrm>
            <a:off x="790093" y="3313650"/>
            <a:ext cx="760436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Threatened and Endangered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-10</a:t>
            </a:r>
            <a:r>
              <a:rPr lang="en-US" dirty="0"/>
              <a:t>: Known habitat of a documented endangered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-10</a:t>
            </a:r>
            <a:r>
              <a:rPr lang="en-US" dirty="0"/>
              <a:t>: Within 100’ of a known sea turtle nesting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-5</a:t>
            </a:r>
            <a:r>
              <a:rPr lang="en-US" dirty="0"/>
              <a:t>: Probable or potential habitat of a threatened or endangered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-2</a:t>
            </a:r>
            <a:r>
              <a:rPr lang="en-US" dirty="0"/>
              <a:t>: Within habitat of a wide-ranging threated or endangered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3E2A6-CF41-9D34-2996-EF2E5DC1E63C}"/>
              </a:ext>
            </a:extLst>
          </p:cNvPr>
          <p:cNvSpPr txBox="1"/>
          <p:nvPr/>
        </p:nvSpPr>
        <p:spPr>
          <a:xfrm>
            <a:off x="790093" y="5352682"/>
            <a:ext cx="60975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Critical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-10</a:t>
            </a:r>
            <a:r>
              <a:rPr lang="en-US" dirty="0"/>
              <a:t>: Within a Florida Forever acquisition area</a:t>
            </a:r>
          </a:p>
        </p:txBody>
      </p:sp>
      <p:pic>
        <p:nvPicPr>
          <p:cNvPr id="12" name="Picture 11" descr="A snail on a tree branch&#10;&#10;Description automatically generated">
            <a:extLst>
              <a:ext uri="{FF2B5EF4-FFF2-40B4-BE49-F238E27FC236}">
                <a16:creationId xmlns:a16="http://schemas.microsoft.com/office/drawing/2014/main" id="{51733005-CE5D-6B3C-6F67-B39A972F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62" y="2037030"/>
            <a:ext cx="3723940" cy="372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3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141</TotalTime>
  <Words>325</Words>
  <Application>Microsoft Office PowerPoint</Application>
  <PresentationFormat>Widescreen</PresentationFormat>
  <Paragraphs>68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</dc:title>
  <dc:creator>Daniel Parobok</dc:creator>
  <cp:lastModifiedBy>Jennifer DeBoisbriand</cp:lastModifiedBy>
  <cp:revision>17</cp:revision>
  <dcterms:created xsi:type="dcterms:W3CDTF">2024-08-22T17:16:29Z</dcterms:created>
  <dcterms:modified xsi:type="dcterms:W3CDTF">2024-08-26T18:20:54Z</dcterms:modified>
</cp:coreProperties>
</file>